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0" r:id="rId5"/>
    <p:sldId id="264" r:id="rId6"/>
    <p:sldId id="263" r:id="rId7"/>
    <p:sldId id="281" r:id="rId8"/>
    <p:sldId id="265" r:id="rId9"/>
    <p:sldId id="282" r:id="rId10"/>
    <p:sldId id="266" r:id="rId11"/>
    <p:sldId id="283" r:id="rId12"/>
    <p:sldId id="267" r:id="rId13"/>
    <p:sldId id="277" r:id="rId14"/>
    <p:sldId id="284" r:id="rId15"/>
    <p:sldId id="268" r:id="rId16"/>
    <p:sldId id="285" r:id="rId17"/>
    <p:sldId id="269" r:id="rId18"/>
    <p:sldId id="286" r:id="rId19"/>
    <p:sldId id="270" r:id="rId20"/>
    <p:sldId id="287" r:id="rId21"/>
    <p:sldId id="271" r:id="rId22"/>
    <p:sldId id="288" r:id="rId23"/>
    <p:sldId id="272" r:id="rId24"/>
    <p:sldId id="280" r:id="rId25"/>
    <p:sldId id="279" r:id="rId26"/>
    <p:sldId id="273" r:id="rId27"/>
    <p:sldId id="278" r:id="rId28"/>
    <p:sldId id="289" r:id="rId29"/>
    <p:sldId id="274" r:id="rId30"/>
    <p:sldId id="290" r:id="rId31"/>
    <p:sldId id="275" r:id="rId32"/>
    <p:sldId id="291" r:id="rId33"/>
    <p:sldId id="276" r:id="rId34"/>
    <p:sldId id="259" r:id="rId35"/>
  </p:sldIdLst>
  <p:sldSz cx="10077450" cy="5668963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C0455C-CE3A-45BE-AB91-AA5085C233A4}" v="433" dt="2024-05-07T08:21:55.4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5467193-D90C-4566-9B7D-83A900674E3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3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3280" y="132588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3280" y="30434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C2CE810-83EF-4266-B9F0-A9E65D3CCAF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3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3280" y="132588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0520" y="132588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3280" y="30434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0520" y="30434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063583D-4527-4F53-8D05-D7DA8C265C22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3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3280" y="132588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69760" y="132588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5880" y="132588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3280" y="30434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69760" y="30434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5880" y="30434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9AD125A-969F-45E8-A68E-E6FB499A8999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3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3280" y="132588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C01298C-C25B-4D9D-8333-CBA198CC195A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3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3280" y="132588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F2EB4E8-15D0-4D61-8620-40B81D75A98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3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3280" y="132588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0520" y="132588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EBCC9F3-9D9C-42EF-9012-6445DA7E7E7F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3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9B1DA54-080D-44DD-B1E5-F3E116CB93E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3280" y="22536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C647FE0-BCB8-42DE-9DA8-3B5AC4878E3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3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3280" y="132588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0520" y="132588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3280" y="30434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51517E0-B35E-4490-A4F5-40630C3D5EF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3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3280" y="132588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0520" y="132588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0520" y="30434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3E82002-5DBA-4BAD-B261-6966E9FB903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3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3280" y="132588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0520" y="132588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3280" y="30434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2"/>
              </a:spcBef>
              <a:buNone/>
            </a:pPr>
            <a:endParaRPr lang="en-US" sz="319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7C80B9F-5F7E-42CC-B2BB-3F680D7867C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tile tx="0" ty="0" sx="58592" sy="58592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280" y="22536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39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3280" y="132588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19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28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79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4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7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3280" y="5164200"/>
            <a:ext cx="234756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5560" y="516420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4480" y="5164200"/>
            <a:ext cx="234756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3214BF5C-03D0-4CA4-B8F1-8C5B2A68998D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311013" cy="101415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Addressing Key Needs</a:t>
            </a:r>
            <a:endParaRPr lang="en-US" sz="3600" b="1"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Manual processes can be cumbersome and time-consuming.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latin typeface="Arial"/>
                <a:ea typeface="+mn-lt"/>
                <a:cs typeface="+mn-lt"/>
              </a:rPr>
              <a:t>Lack of centralized system hinders project tracking and communication.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Our software offers a solution.</a:t>
            </a:r>
          </a:p>
        </p:txBody>
      </p:sp>
    </p:spTree>
    <p:extLst>
      <p:ext uri="{BB962C8B-B14F-4D97-AF65-F5344CB8AC3E}">
        <p14:creationId xmlns:p14="http://schemas.microsoft.com/office/powerpoint/2010/main" val="1649646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311013" cy="101415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Addressing Key Needs</a:t>
            </a:r>
            <a:endParaRPr lang="en-US" sz="3600" b="1"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Manual processes can be cumbersome and time-consuming.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latin typeface="Arial"/>
                <a:ea typeface="+mn-lt"/>
                <a:cs typeface="+mn-lt"/>
              </a:rPr>
              <a:t>Lack of centralized system hinders project tracking and communication.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Our software offers a solution.</a:t>
            </a:r>
          </a:p>
        </p:txBody>
      </p:sp>
      <p:pic>
        <p:nvPicPr>
          <p:cNvPr id="4" name="Picture 3" descr="A group of people sitting at a desk with computers&#10;&#10;Description automatically generated">
            <a:extLst>
              <a:ext uri="{FF2B5EF4-FFF2-40B4-BE49-F238E27FC236}">
                <a16:creationId xmlns:a16="http://schemas.microsoft.com/office/drawing/2014/main" id="{6D8ACB80-F9D1-7704-1C8A-C055D2EA74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09" b="309"/>
          <a:stretch>
            <a:fillRect/>
          </a:stretch>
        </p:blipFill>
        <p:spPr>
          <a:xfrm>
            <a:off x="6522771" y="1517372"/>
            <a:ext cx="3023346" cy="2007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81379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6363378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ea typeface="+mn-lt"/>
                <a:cs typeface="+mn-lt"/>
              </a:rPr>
              <a:t>Enhanced Functionalities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9795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6363378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ea typeface="+mn-lt"/>
                <a:cs typeface="+mn-lt"/>
              </a:rPr>
              <a:t>Enhanced Functionalities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Manage research project information (from UGC).</a:t>
            </a:r>
            <a:endParaRPr lang="en-US" b="1" dirty="0"/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2318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6363378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ea typeface="+mn-lt"/>
                <a:cs typeface="+mn-lt"/>
              </a:rPr>
              <a:t>Enhanced Functionalities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Manage research project information (from UGC).</a:t>
            </a:r>
            <a:endParaRPr lang="en-US" b="1" dirty="0"/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  <p:pic>
        <p:nvPicPr>
          <p:cNvPr id="4" name="Picture 3" descr="A group of people working on a project&#10;&#10;Description automatically generated">
            <a:extLst>
              <a:ext uri="{FF2B5EF4-FFF2-40B4-BE49-F238E27FC236}">
                <a16:creationId xmlns:a16="http://schemas.microsoft.com/office/drawing/2014/main" id="{8DE19063-8784-EE43-7C03-5D2ACAA06F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391" b="14391"/>
          <a:stretch>
            <a:fillRect/>
          </a:stretch>
        </p:blipFill>
        <p:spPr>
          <a:xfrm>
            <a:off x="6522771" y="1517372"/>
            <a:ext cx="3023346" cy="2007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825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6051877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Enhanced Functionalities</a:t>
            </a:r>
            <a:endParaRPr lang="en-US" sz="3600" spc="-1" dirty="0">
              <a:solidFill>
                <a:srgbClr val="000000"/>
              </a:solidFill>
              <a:latin typeface="Arial"/>
              <a:ea typeface="+mn-lt"/>
              <a:cs typeface="+mn-lt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Manage research project information (from UGC).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Facilitate proposal submissions from researchers.</a:t>
            </a:r>
            <a:endParaRPr lang="en-US" b="1" dirty="0"/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88408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6051877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Enhanced Functionalities</a:t>
            </a:r>
            <a:endParaRPr lang="en-US" sz="3600" spc="-1" dirty="0">
              <a:solidFill>
                <a:srgbClr val="000000"/>
              </a:solidFill>
              <a:latin typeface="Arial"/>
              <a:ea typeface="+mn-lt"/>
              <a:cs typeface="+mn-lt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Manage research project information (from UGC).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Facilitate proposal submissions from researchers.</a:t>
            </a:r>
            <a:endParaRPr lang="en-US" b="1" dirty="0"/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  <p:pic>
        <p:nvPicPr>
          <p:cNvPr id="4" name="Picture 3" descr="A group of people standing on a ladder and a book&#10;&#10;Description automatically generated">
            <a:extLst>
              <a:ext uri="{FF2B5EF4-FFF2-40B4-BE49-F238E27FC236}">
                <a16:creationId xmlns:a16="http://schemas.microsoft.com/office/drawing/2014/main" id="{592630DD-7320-341D-385A-E355D7A282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863" b="10863"/>
          <a:stretch>
            <a:fillRect/>
          </a:stretch>
        </p:blipFill>
        <p:spPr>
          <a:xfrm>
            <a:off x="6522771" y="1517372"/>
            <a:ext cx="3023346" cy="2007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0157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Enhanced Functionalities</a:t>
            </a:r>
            <a:endParaRPr lang="en-US" sz="3600" spc="-1">
              <a:solidFill>
                <a:srgbClr val="000000"/>
              </a:solidFill>
              <a:latin typeface="Arial"/>
              <a:ea typeface="+mn-lt"/>
              <a:cs typeface="+mn-lt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Manage research project information (from UGC).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Facilitate proposal submissions from researchers.</a:t>
            </a:r>
            <a:endParaRPr lang="en-US" b="1"/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Optional reviewer assignment and evaluation process.</a:t>
            </a:r>
          </a:p>
        </p:txBody>
      </p:sp>
    </p:spTree>
    <p:extLst>
      <p:ext uri="{BB962C8B-B14F-4D97-AF65-F5344CB8AC3E}">
        <p14:creationId xmlns:p14="http://schemas.microsoft.com/office/powerpoint/2010/main" val="338576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Enhanced Functionalities</a:t>
            </a:r>
            <a:endParaRPr lang="en-US" sz="3600" spc="-1">
              <a:solidFill>
                <a:srgbClr val="000000"/>
              </a:solidFill>
              <a:latin typeface="Arial"/>
              <a:ea typeface="+mn-lt"/>
              <a:cs typeface="+mn-lt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Manage research project information (from UGC).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Facilitate proposal submissions from researchers.</a:t>
            </a:r>
            <a:endParaRPr lang="en-US" b="1"/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Optional reviewer assignment and evaluation process.</a:t>
            </a:r>
          </a:p>
        </p:txBody>
      </p:sp>
      <p:pic>
        <p:nvPicPr>
          <p:cNvPr id="4" name="Picture 3" descr="A person with pink hair and a tablet&#10;&#10;Description automatically generated">
            <a:extLst>
              <a:ext uri="{FF2B5EF4-FFF2-40B4-BE49-F238E27FC236}">
                <a16:creationId xmlns:a16="http://schemas.microsoft.com/office/drawing/2014/main" id="{58998D8B-DEAD-D0D6-5B0F-95B7560546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31" r="931"/>
          <a:stretch>
            <a:fillRect/>
          </a:stretch>
        </p:blipFill>
        <p:spPr>
          <a:xfrm>
            <a:off x="6522771" y="1517372"/>
            <a:ext cx="3023346" cy="2007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44782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Enhanced Functionalities</a:t>
            </a:r>
            <a:endParaRPr lang="en-US" sz="3600" spc="-1">
              <a:solidFill>
                <a:srgbClr val="000000"/>
              </a:solidFill>
              <a:latin typeface="Arial"/>
              <a:ea typeface="+mn-lt"/>
              <a:cs typeface="+mn-lt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Project selection based on defined criteria (incorporating reviewer evaluations - optional).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88306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Enhanced Functionalities</a:t>
            </a:r>
            <a:endParaRPr lang="en-US" sz="3600" spc="-1">
              <a:solidFill>
                <a:srgbClr val="000000"/>
              </a:solidFill>
              <a:latin typeface="Arial"/>
              <a:ea typeface="+mn-lt"/>
              <a:cs typeface="+mn-lt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Project selection based on defined criteria (incorporating reviewer evaluations - optional).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64E09-9977-78E7-03DB-55FE810577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634" b="9634"/>
          <a:stretch>
            <a:fillRect/>
          </a:stretch>
        </p:blipFill>
        <p:spPr>
          <a:xfrm>
            <a:off x="6522771" y="1517372"/>
            <a:ext cx="3023346" cy="2007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40416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Enhanced Functionalities</a:t>
            </a:r>
            <a:endParaRPr lang="en-US" sz="3600" spc="-1">
              <a:solidFill>
                <a:srgbClr val="000000"/>
              </a:solidFill>
              <a:latin typeface="Arial"/>
              <a:ea typeface="+mn-lt"/>
              <a:cs typeface="+mn-lt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Project selection based on defined criteria (incorporating reviewer evaluations - optional).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Generate and send notification emails to researchers.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91734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Enhanced Functionalities</a:t>
            </a:r>
            <a:endParaRPr lang="en-US" sz="3600" spc="-1">
              <a:solidFill>
                <a:srgbClr val="000000"/>
              </a:solidFill>
              <a:latin typeface="Arial"/>
              <a:ea typeface="+mn-lt"/>
              <a:cs typeface="+mn-lt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Project selection based on defined criteria (incorporating reviewer evaluations - optional).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Generate and send notification emails to researchers.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  <p:pic>
        <p:nvPicPr>
          <p:cNvPr id="4" name="Picture 3" descr="A cartoon of a person and a computer&#10;&#10;Description automatically generated">
            <a:extLst>
              <a:ext uri="{FF2B5EF4-FFF2-40B4-BE49-F238E27FC236}">
                <a16:creationId xmlns:a16="http://schemas.microsoft.com/office/drawing/2014/main" id="{B96C9067-2E14-0EED-DE8B-CB5404E9F5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001" b="13001"/>
          <a:stretch>
            <a:fillRect/>
          </a:stretch>
        </p:blipFill>
        <p:spPr>
          <a:xfrm>
            <a:off x="6522771" y="1517372"/>
            <a:ext cx="3023346" cy="2007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58024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Enhanced Functionalities</a:t>
            </a:r>
            <a:endParaRPr lang="en-US" sz="3600" spc="-1">
              <a:solidFill>
                <a:srgbClr val="000000"/>
              </a:solidFill>
              <a:latin typeface="Arial"/>
              <a:ea typeface="+mn-lt"/>
              <a:cs typeface="+mn-lt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Project selection based on defined criteria (incorporating reviewer evaluations - optional).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Generate and send notification emails to researchers.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Announcement updates to notification channels.</a:t>
            </a:r>
          </a:p>
        </p:txBody>
      </p:sp>
    </p:spTree>
    <p:extLst>
      <p:ext uri="{BB962C8B-B14F-4D97-AF65-F5344CB8AC3E}">
        <p14:creationId xmlns:p14="http://schemas.microsoft.com/office/powerpoint/2010/main" val="1842293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Enhanced Functionalities</a:t>
            </a:r>
            <a:endParaRPr lang="en-US" sz="3600" spc="-1">
              <a:solidFill>
                <a:srgbClr val="000000"/>
              </a:solidFill>
              <a:latin typeface="Arial"/>
              <a:ea typeface="+mn-lt"/>
              <a:cs typeface="+mn-lt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Project selection based on defined criteria (incorporating reviewer evaluations - optional).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Generate and send notification emails to researchers.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Announcement updates to notification channels.</a:t>
            </a:r>
          </a:p>
        </p:txBody>
      </p:sp>
      <p:pic>
        <p:nvPicPr>
          <p:cNvPr id="2" name="Picture 1" descr="A screenshot of a website&#10;&#10;Description automatically generated">
            <a:extLst>
              <a:ext uri="{FF2B5EF4-FFF2-40B4-BE49-F238E27FC236}">
                <a16:creationId xmlns:a16="http://schemas.microsoft.com/office/drawing/2014/main" id="{767F6DEF-BA58-397D-D0B0-245D216EAE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21" r="17221"/>
          <a:stretch/>
        </p:blipFill>
        <p:spPr>
          <a:xfrm>
            <a:off x="6864404" y="1764894"/>
            <a:ext cx="2431190" cy="24240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44472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Enhanced Functionalities</a:t>
            </a:r>
            <a:endParaRPr lang="en-US" sz="3600" spc="-1">
              <a:solidFill>
                <a:srgbClr val="000000"/>
              </a:solidFill>
              <a:latin typeface="Arial"/>
              <a:ea typeface="+mn-lt"/>
              <a:cs typeface="+mn-lt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Project selection based on defined criteria (incorporating reviewer evaluations - optional).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Generate and send notification emails to researchers.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Announcement updates to notification channels.</a:t>
            </a:r>
          </a:p>
        </p:txBody>
      </p:sp>
      <p:pic>
        <p:nvPicPr>
          <p:cNvPr id="2" name="Picture 1" descr="A group of icons of social media&#10;&#10;Description automatically generated">
            <a:extLst>
              <a:ext uri="{FF2B5EF4-FFF2-40B4-BE49-F238E27FC236}">
                <a16:creationId xmlns:a16="http://schemas.microsoft.com/office/drawing/2014/main" id="{767F6DEF-BA58-397D-D0B0-245D216EAE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14" t="18317" r="14851" b="10396"/>
          <a:stretch/>
        </p:blipFill>
        <p:spPr>
          <a:xfrm>
            <a:off x="6864404" y="1764894"/>
            <a:ext cx="2431190" cy="242406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988304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ea typeface="+mn-lt"/>
                <a:cs typeface="+mn-lt"/>
              </a:rPr>
              <a:t>User-Centric Design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95699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ea typeface="+mn-lt"/>
                <a:cs typeface="+mn-lt"/>
              </a:rPr>
              <a:t>User-Centric Design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7537356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User-friendly interface for researchers and (optional) reviewers.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1927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ea typeface="+mn-lt"/>
                <a:cs typeface="+mn-lt"/>
              </a:rPr>
              <a:t>User-Centric Design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676774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User-friendly interface for researchers and (optional) reviewers.</a:t>
            </a:r>
            <a:endParaRPr lang="en-US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  <p:pic>
        <p:nvPicPr>
          <p:cNvPr id="4" name="Picture 3" descr="A group of people standing around a computer&#10;&#10;Description automatically generated">
            <a:extLst>
              <a:ext uri="{FF2B5EF4-FFF2-40B4-BE49-F238E27FC236}">
                <a16:creationId xmlns:a16="http://schemas.microsoft.com/office/drawing/2014/main" id="{6743A331-C5AD-8103-033F-F2427E8003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46" r="2646"/>
          <a:stretch>
            <a:fillRect/>
          </a:stretch>
        </p:blipFill>
        <p:spPr>
          <a:xfrm>
            <a:off x="6522771" y="1517372"/>
            <a:ext cx="3023346" cy="2007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3580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ea typeface="+mn-lt"/>
                <a:cs typeface="+mn-lt"/>
              </a:rPr>
              <a:t>User-Centric Design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676775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User-friendly interface for researchers and (optional) reviewers.</a:t>
            </a:r>
            <a:endParaRPr lang="en-US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Secure data storage for proposals, evaluations, and project information.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93667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1996104" y="2105529"/>
            <a:ext cx="6087659" cy="1460042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en-US" sz="8800" b="1" strike="noStrike" spc="-1" dirty="0">
                <a:solidFill>
                  <a:srgbClr val="000000"/>
                </a:solidFill>
                <a:latin typeface="Arial"/>
              </a:rPr>
              <a:t>WELCOME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ea typeface="+mn-lt"/>
                <a:cs typeface="+mn-lt"/>
              </a:rPr>
              <a:t>User-Centric Design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676775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User-friendly interface for researchers and (optional) reviewers.</a:t>
            </a:r>
            <a:endParaRPr lang="en-US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Secure data storage for proposals, evaluations, and project information.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  <p:pic>
        <p:nvPicPr>
          <p:cNvPr id="4" name="Picture 3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3BA2B29A-3977-8C3A-AB2D-CBEEC443AE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661" b="16661"/>
          <a:stretch>
            <a:fillRect/>
          </a:stretch>
        </p:blipFill>
        <p:spPr>
          <a:xfrm>
            <a:off x="6522771" y="1517372"/>
            <a:ext cx="3023346" cy="2007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69159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ea typeface="+mn-lt"/>
                <a:cs typeface="+mn-lt"/>
              </a:rPr>
              <a:t>User-Centric Design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676775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User-friendly interface for researchers and (optional) reviewers.</a:t>
            </a:r>
            <a:endParaRPr lang="en-US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Secure data storage for proposals, evaluations, and project information.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Scalability to accommodate a growing user base and proposal volume.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80816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757215" cy="102257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ea typeface="+mn-lt"/>
                <a:cs typeface="+mn-lt"/>
              </a:rPr>
              <a:t>User-Centric Design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676775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User-friendly interface for researchers and (optional) reviewers.</a:t>
            </a:r>
            <a:endParaRPr lang="en-US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Secure data storage for proposals, evaluations, and project information.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Scalability to accommodate a growing user base and proposal volume.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ea typeface="+mn-lt"/>
              <a:cs typeface="+mn-lt"/>
            </a:endParaRPr>
          </a:p>
        </p:txBody>
      </p:sp>
      <p:pic>
        <p:nvPicPr>
          <p:cNvPr id="4" name="Picture 3" descr="A person and person standing next to a white board&#10;&#10;Description automatically generated">
            <a:extLst>
              <a:ext uri="{FF2B5EF4-FFF2-40B4-BE49-F238E27FC236}">
                <a16:creationId xmlns:a16="http://schemas.microsoft.com/office/drawing/2014/main" id="{ECBADFC3-D73E-2F1A-0B46-1F90D1BE5C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172" b="5172"/>
          <a:stretch>
            <a:fillRect/>
          </a:stretch>
        </p:blipFill>
        <p:spPr>
          <a:xfrm>
            <a:off x="6522771" y="1517372"/>
            <a:ext cx="3023346" cy="2007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2854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276893" y="2460361"/>
            <a:ext cx="9526599" cy="752375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en-US" sz="3600" b="1" spc="-1" dirty="0">
                <a:solidFill>
                  <a:srgbClr val="000000"/>
                </a:solidFill>
                <a:ea typeface="+mn-lt"/>
                <a:cs typeface="+mn-lt"/>
              </a:rPr>
              <a:t>System Design – Data Flow Diagram (DFD)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3135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969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251650" y="2215956"/>
            <a:ext cx="9585531" cy="123251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Streamlining Research Management: Research Project Management Software</a:t>
            </a:r>
            <a:endParaRPr lang="en-US" sz="3600" b="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57463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311013" cy="101415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Addressing Key Needs</a:t>
            </a:r>
            <a:endParaRPr lang="en-US" sz="3600" b="1" spc="-1" dirty="0">
              <a:solidFill>
                <a:srgbClr val="000000"/>
              </a:solidFill>
              <a:latin typeface="Arial"/>
              <a:ea typeface="+mn-lt"/>
              <a:cs typeface="Arial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52980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311013" cy="101415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Addressing Key Needs</a:t>
            </a:r>
            <a:endParaRPr lang="en-US" sz="3600" spc="-1">
              <a:solidFill>
                <a:srgbClr val="000000"/>
              </a:solidFill>
              <a:latin typeface="Arial"/>
              <a:ea typeface="+mn-lt"/>
              <a:cs typeface="Arial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Manual processes can be cumbersome and time-consuming.</a:t>
            </a:r>
          </a:p>
          <a:p>
            <a:pPr marL="285750" indent="-285750">
              <a:buFont typeface="Arial"/>
              <a:buChar char="•"/>
            </a:pPr>
            <a:endParaRPr lang="en-US" sz="20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87810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311013" cy="101415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Addressing Key Needs</a:t>
            </a:r>
            <a:endParaRPr lang="en-US" sz="3600" spc="-1">
              <a:solidFill>
                <a:srgbClr val="000000"/>
              </a:solidFill>
              <a:latin typeface="Arial"/>
              <a:ea typeface="+mn-lt"/>
              <a:cs typeface="Arial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Manual processes can be cumbersome and time-consuming.</a:t>
            </a:r>
          </a:p>
          <a:p>
            <a:pPr marL="285750" indent="-285750">
              <a:buFont typeface="Arial"/>
              <a:buChar char="•"/>
            </a:pPr>
            <a:endParaRPr lang="en-US" sz="2000" dirty="0">
              <a:cs typeface="Arial"/>
            </a:endParaRPr>
          </a:p>
        </p:txBody>
      </p:sp>
      <p:pic>
        <p:nvPicPr>
          <p:cNvPr id="2" name="Picture 1" descr="A desk with a computer and papers&#10;&#10;Description automatically generated">
            <a:extLst>
              <a:ext uri="{FF2B5EF4-FFF2-40B4-BE49-F238E27FC236}">
                <a16:creationId xmlns:a16="http://schemas.microsoft.com/office/drawing/2014/main" id="{6C7E1FCE-6D39-C4CE-BAB8-28679D71C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771" y="1517372"/>
            <a:ext cx="3023346" cy="2007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30480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311013" cy="101415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Addressing Key Needs</a:t>
            </a:r>
            <a:endParaRPr lang="en-US" sz="3600" b="1" spc="-1" dirty="0">
              <a:solidFill>
                <a:srgbClr val="000000"/>
              </a:solidFill>
              <a:latin typeface="Arial"/>
              <a:ea typeface="+mn-lt"/>
              <a:cs typeface="Arial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Manual processes can be cumbersome and time-consuming.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latin typeface="Arial"/>
                <a:ea typeface="+mn-lt"/>
                <a:cs typeface="+mn-lt"/>
              </a:rPr>
              <a:t>Lack of centralized system hinders project tracking and communication.</a:t>
            </a:r>
            <a:endParaRPr lang="en-US" sz="20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7941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>
            <a:alphaModFix amt="50000"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/>
          <p:cNvSpPr txBox="1"/>
          <p:nvPr/>
        </p:nvSpPr>
        <p:spPr>
          <a:xfrm>
            <a:off x="847732" y="1015373"/>
            <a:ext cx="5311013" cy="101415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3600" b="1" spc="-1" dirty="0">
                <a:solidFill>
                  <a:srgbClr val="000000"/>
                </a:solidFill>
                <a:latin typeface="Arial"/>
                <a:ea typeface="+mn-lt"/>
                <a:cs typeface="+mn-lt"/>
              </a:rPr>
              <a:t>Addressing Key Needs</a:t>
            </a:r>
            <a:endParaRPr lang="en-US" sz="3600" b="1" spc="-1" dirty="0">
              <a:solidFill>
                <a:srgbClr val="000000"/>
              </a:solidFill>
              <a:latin typeface="Arial"/>
              <a:ea typeface="+mn-lt"/>
              <a:cs typeface="Arial"/>
            </a:endParaRPr>
          </a:p>
          <a:p>
            <a:endParaRPr lang="en-US" sz="3600" spc="-1" dirty="0">
              <a:latin typeface="Impact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6FF8C-4C88-D808-99A4-2EBA92F2E5A7}"/>
              </a:ext>
            </a:extLst>
          </p:cNvPr>
          <p:cNvSpPr txBox="1"/>
          <p:nvPr/>
        </p:nvSpPr>
        <p:spPr>
          <a:xfrm>
            <a:off x="848128" y="2031859"/>
            <a:ext cx="5306342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b="1" dirty="0">
                <a:ea typeface="+mn-lt"/>
                <a:cs typeface="+mn-lt"/>
              </a:rPr>
              <a:t>Manual processes can be cumbersome and time-consuming.</a:t>
            </a:r>
          </a:p>
          <a:p>
            <a:pPr marL="285750" indent="-285750">
              <a:buFont typeface="Arial"/>
              <a:buChar char="•"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 b="1" dirty="0">
                <a:latin typeface="Arial"/>
                <a:ea typeface="+mn-lt"/>
                <a:cs typeface="+mn-lt"/>
              </a:rPr>
              <a:t>Lack of centralized system hinders project tracking and communication.</a:t>
            </a:r>
            <a:endParaRPr lang="en-US" sz="2000" b="1" dirty="0">
              <a:latin typeface="Arial"/>
              <a:cs typeface="Arial"/>
            </a:endParaRPr>
          </a:p>
        </p:txBody>
      </p:sp>
      <p:pic>
        <p:nvPicPr>
          <p:cNvPr id="6" name="Picture 5" descr="A person standing next to a broken computer&#10;&#10;Description automatically generated">
            <a:extLst>
              <a:ext uri="{FF2B5EF4-FFF2-40B4-BE49-F238E27FC236}">
                <a16:creationId xmlns:a16="http://schemas.microsoft.com/office/drawing/2014/main" id="{8E5AF527-BCBB-6E7C-07F5-FE41BABD48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051" b="11051"/>
          <a:stretch>
            <a:fillRect/>
          </a:stretch>
        </p:blipFill>
        <p:spPr>
          <a:xfrm>
            <a:off x="6522771" y="1517372"/>
            <a:ext cx="3023346" cy="20078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4508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</TotalTime>
  <Application>Microsoft Office PowerPoint</Application>
  <PresentationFormat>Custom</PresentationFormat>
  <Slides>34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/>
  <cp:revision>199</cp:revision>
  <dcterms:created xsi:type="dcterms:W3CDTF">2024-05-07T12:55:37Z</dcterms:created>
  <dcterms:modified xsi:type="dcterms:W3CDTF">2024-05-07T09:48:17Z</dcterms:modified>
  <dc:language>en-US</dc:language>
</cp:coreProperties>
</file>